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088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454879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lexan@stedwards.edu" TargetMode="Externa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320800" y="42672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Keeping Austin Weird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320800" y="759460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A Semesters Trek </a:t>
            </a:r>
          </a:p>
        </p:txBody>
      </p:sp>
      <p:sp>
        <p:nvSpPr>
          <p:cNvPr id="34" name="Shape 34"/>
          <p:cNvSpPr/>
          <p:nvPr/>
        </p:nvSpPr>
        <p:spPr>
          <a:xfrm>
            <a:off x="3472649" y="8750299"/>
            <a:ext cx="5627702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St Edwards University</a:t>
            </a:r>
          </a:p>
          <a:p>
            <a:pPr lvl="0">
              <a:defRPr sz="1800"/>
            </a:pPr>
            <a:r>
              <a:rPr sz="2200"/>
              <a:t>Alexandra Robinson </a:t>
            </a:r>
            <a:r>
              <a:rPr sz="2200" u="sng">
                <a:hlinkClick r:id="rId2"/>
              </a:rPr>
              <a:t>alexan@stedwards.edu</a:t>
            </a:r>
          </a:p>
        </p:txBody>
      </p:sp>
      <p:pic>
        <p:nvPicPr>
          <p:cNvPr id="35" name="careers_panoImage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5300" y="368300"/>
            <a:ext cx="9779000" cy="59182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4100"/>
            </a:lvl1pPr>
          </a:lstStyle>
          <a:p>
            <a:pPr lvl="0">
              <a:defRPr sz="1800"/>
            </a:pPr>
            <a:r>
              <a:rPr sz="4100"/>
              <a:t>Watch it, Read it, Listen to it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3210817" y="2603500"/>
            <a:ext cx="8841483" cy="6286500"/>
          </a:xfrm>
          <a:prstGeom prst="rect">
            <a:avLst/>
          </a:prstGeom>
        </p:spPr>
        <p:txBody>
          <a:bodyPr anchor="t"/>
          <a:lstStyle/>
          <a:p>
            <a:pPr marL="444500" lvl="0" indent="-444500">
              <a:defRPr sz="1800"/>
            </a:pPr>
            <a:r>
              <a:rPr sz="2400"/>
              <a:t>What is Design, Hara Kenya</a:t>
            </a:r>
          </a:p>
          <a:p>
            <a:pPr marL="444500" lvl="0" indent="-444500">
              <a:defRPr sz="1800"/>
            </a:pPr>
            <a:r>
              <a:rPr sz="2400"/>
              <a:t>High Concept, High Touch, Daniel Pink</a:t>
            </a:r>
          </a:p>
          <a:p>
            <a:pPr marL="444500" lvl="0" indent="-444500">
              <a:defRPr sz="1800"/>
            </a:pPr>
            <a:r>
              <a:rPr sz="2400"/>
              <a:t>Photography, Flusser</a:t>
            </a:r>
          </a:p>
          <a:p>
            <a:pPr marL="444500" lvl="0" indent="-444500">
              <a:defRPr sz="1800"/>
            </a:pPr>
            <a:r>
              <a:rPr sz="2400"/>
              <a:t>On Creativity, Amy Tan</a:t>
            </a:r>
          </a:p>
          <a:p>
            <a:pPr marL="444500" lvl="0" indent="-444500">
              <a:defRPr sz="1800"/>
            </a:pPr>
            <a:r>
              <a:rPr sz="2400"/>
              <a:t>Dan Brackage, Stellar</a:t>
            </a:r>
          </a:p>
          <a:p>
            <a:pPr marL="444500" lvl="0" indent="-444500">
              <a:defRPr sz="1800"/>
            </a:pPr>
            <a:r>
              <a:rPr sz="2400"/>
              <a:t>Tunnel 57 (99 Percent Invisible)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1270000" y="6362700"/>
            <a:ext cx="10464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2400"/>
              <a:t>–Hailey Johnson </a:t>
            </a:r>
          </a:p>
          <a:p>
            <a:pPr lvl="0" algn="r">
              <a:defRPr sz="1800"/>
            </a:pPr>
            <a:r>
              <a:rPr sz="1700"/>
              <a:t>writing about Tunnel 57, episode 104, 99 Percent Invisible</a:t>
            </a:r>
          </a:p>
        </p:txBody>
      </p:sp>
      <p:sp>
        <p:nvSpPr>
          <p:cNvPr id="80" name="Shape 80"/>
          <p:cNvSpPr/>
          <p:nvPr/>
        </p:nvSpPr>
        <p:spPr>
          <a:xfrm>
            <a:off x="1270000" y="3416299"/>
            <a:ext cx="1046480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“Upon listening to Tunnel 57 I was surprised I hadn’t heard of this sooner. I asked myself why we hadn’t learned about things like this in our history class. I also asked myself why we were listening to it. This is a visual studies class why were we listening to a radio show about men who dug a tunnel underneath a wall? Was I supposed to take the radio show as an art piece or the tunnel as an art piece? I didn’t know..”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/>
            </a:pPr>
            <a:r>
              <a:rPr sz="8000"/>
              <a:t>Harmony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1793676" y="2603500"/>
            <a:ext cx="10805915" cy="6286500"/>
          </a:xfrm>
          <a:prstGeom prst="rect">
            <a:avLst/>
          </a:prstGeom>
        </p:spPr>
        <p:txBody>
          <a:bodyPr anchor="t"/>
          <a:lstStyle/>
          <a:p>
            <a:pPr marL="0" lvl="0" indent="0">
              <a:buSzTx/>
              <a:buNone/>
              <a:defRPr sz="1800"/>
            </a:pPr>
            <a:r>
              <a:rPr sz="3600"/>
              <a:t>How do you make an image?</a:t>
            </a:r>
          </a:p>
          <a:p>
            <a:pPr marL="0" lvl="0" indent="0">
              <a:buSzTx/>
              <a:buNone/>
              <a:defRPr sz="1800"/>
            </a:pPr>
            <a:endParaRPr sz="3600"/>
          </a:p>
          <a:p>
            <a:pPr marL="0" marR="457200" lvl="0" indent="0" defTabSz="457200">
              <a:spcBef>
                <a:spcPts val="0"/>
              </a:spcBef>
              <a:buSzTx/>
              <a:buNone/>
              <a:defRPr sz="1800"/>
            </a:pPr>
            <a:r>
              <a:rPr sz="2400"/>
              <a:t>Objectives:</a:t>
            </a:r>
          </a:p>
          <a:p>
            <a:pPr marL="296333" marR="457200" lvl="0" indent="-296333" defTabSz="457200">
              <a:spcBef>
                <a:spcPts val="0"/>
              </a:spcBef>
              <a:defRPr sz="1800"/>
            </a:pPr>
            <a:r>
              <a:rPr sz="2400"/>
              <a:t>Create imagery that uses harmony as the primary concept in joining  </a:t>
            </a:r>
          </a:p>
          <a:p>
            <a:pPr marL="0" marR="457200" lvl="1" indent="228600" defTabSz="457200">
              <a:spcBef>
                <a:spcPts val="0"/>
              </a:spcBef>
              <a:buSzTx/>
              <a:buNone/>
              <a:defRPr sz="1800"/>
            </a:pPr>
            <a:r>
              <a:rPr sz="2400"/>
              <a:t>          imagery using the process of collage and assemblage. (create  </a:t>
            </a:r>
          </a:p>
          <a:p>
            <a:pPr marL="0" marR="457200" lvl="1" indent="228600" defTabSz="457200">
              <a:spcBef>
                <a:spcPts val="0"/>
              </a:spcBef>
              <a:buSzTx/>
              <a:buNone/>
              <a:defRPr sz="1800"/>
            </a:pPr>
            <a:r>
              <a:rPr sz="2400"/>
              <a:t>          hierarchy)</a:t>
            </a:r>
          </a:p>
          <a:p>
            <a:pPr marL="296333" marR="457200" lvl="0" indent="-296333" defTabSz="457200">
              <a:spcBef>
                <a:spcPts val="0"/>
              </a:spcBef>
              <a:defRPr sz="1800"/>
            </a:pPr>
            <a:r>
              <a:rPr sz="2400"/>
              <a:t>Create 5 collages: 3 2D and 2 3D</a:t>
            </a:r>
          </a:p>
          <a:p>
            <a:pPr marL="296333" marR="457200" lvl="0" indent="-296333" defTabSz="457200">
              <a:spcBef>
                <a:spcPts val="0"/>
              </a:spcBef>
              <a:defRPr sz="1800"/>
            </a:pPr>
            <a:r>
              <a:rPr sz="2400"/>
              <a:t>Apply scanning options for found objects </a:t>
            </a:r>
          </a:p>
          <a:p>
            <a:pPr marL="296333" marR="457200" lvl="0" indent="-296333" defTabSz="457200">
              <a:spcBef>
                <a:spcPts val="0"/>
              </a:spcBef>
              <a:defRPr sz="1800"/>
            </a:pPr>
            <a:r>
              <a:rPr sz="2400"/>
              <a:t>Generate collages using hand tools and adhesives and a variety of  </a:t>
            </a:r>
            <a:br>
              <a:rPr sz="2400"/>
            </a:br>
            <a:r>
              <a:rPr sz="2400"/>
              <a:t>           paper. </a:t>
            </a:r>
          </a:p>
          <a:p>
            <a:pPr marL="0" marR="457200" lvl="0" indent="0" defTabSz="457200">
              <a:spcBef>
                <a:spcPts val="0"/>
              </a:spcBef>
              <a:buSzTx/>
              <a:buNone/>
              <a:defRPr sz="1800"/>
            </a:pPr>
            <a:endParaRPr sz="2400"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FullSizeRender-2aai92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58" y="1550491"/>
            <a:ext cx="4824937" cy="595774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86" name="img004-22l89nt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598" y="2027535"/>
            <a:ext cx="5917762" cy="456313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creen Shot 2015-03-25 at 10.23.3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609600"/>
            <a:ext cx="6731000" cy="853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atchwork-1zbgw5e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556" y="485664"/>
            <a:ext cx="5378085" cy="457414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91" name="Patchwork-2-2kz1zho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820" y="5315284"/>
            <a:ext cx="6925558" cy="400482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/>
            </a:pPr>
            <a:r>
              <a:rPr sz="8000"/>
              <a:t>Sequence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1612900" y="25019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marL="0" lvl="0" indent="0">
              <a:buSzTx/>
              <a:buNone/>
              <a:defRPr sz="1800"/>
            </a:pPr>
            <a:r>
              <a:rPr sz="3600"/>
              <a:t>How does an image become a story?</a:t>
            </a:r>
          </a:p>
          <a:p>
            <a:pPr marL="0" lvl="0" indent="0">
              <a:buSzTx/>
              <a:buNone/>
              <a:defRPr sz="1800"/>
            </a:pPr>
            <a:r>
              <a:rPr sz="2400"/>
              <a:t>Objectives:</a:t>
            </a:r>
          </a:p>
          <a:p>
            <a:pPr marL="296333" marR="457200" lvl="0" indent="-296333" defTabSz="457200">
              <a:spcBef>
                <a:spcPts val="0"/>
              </a:spcBef>
              <a:defRPr sz="1800"/>
            </a:pPr>
            <a:r>
              <a:rPr sz="2400"/>
              <a:t>	Create a 10  page book + cover and back + end paper/fly leaf</a:t>
            </a:r>
          </a:p>
          <a:p>
            <a:pPr marL="0" marR="457200" lvl="0" indent="0" defTabSz="457200">
              <a:spcBef>
                <a:spcPts val="0"/>
              </a:spcBef>
              <a:buSzTx/>
              <a:buNone/>
              <a:defRPr sz="1800"/>
            </a:pPr>
            <a:r>
              <a:rPr sz="2400"/>
              <a:t>		1 page that folds up</a:t>
            </a:r>
          </a:p>
          <a:p>
            <a:pPr marL="0" marR="457200" lvl="0" indent="0" defTabSz="457200">
              <a:spcBef>
                <a:spcPts val="0"/>
              </a:spcBef>
              <a:buSzTx/>
              <a:buNone/>
              <a:defRPr sz="1800"/>
            </a:pPr>
            <a:r>
              <a:rPr sz="2400"/>
              <a:t>		1 page that folds out to the right</a:t>
            </a:r>
          </a:p>
          <a:p>
            <a:pPr marL="0" marR="457200" lvl="0" indent="0" defTabSz="457200">
              <a:spcBef>
                <a:spcPts val="0"/>
              </a:spcBef>
              <a:buSzTx/>
              <a:buNone/>
              <a:defRPr sz="1800"/>
            </a:pPr>
            <a:r>
              <a:rPr sz="2400"/>
              <a:t>		1 page that has cut-out(s)</a:t>
            </a:r>
          </a:p>
          <a:p>
            <a:pPr marL="296333" marR="457200" lvl="0" indent="-296333" defTabSz="457200">
              <a:spcBef>
                <a:spcPts val="0"/>
              </a:spcBef>
              <a:defRPr sz="1800"/>
            </a:pPr>
            <a:r>
              <a:rPr sz="2400"/>
              <a:t>	Create a narrative (non-narrative) using only imagery and text.</a:t>
            </a:r>
          </a:p>
          <a:p>
            <a:pPr marL="296333" marR="457200" lvl="0" indent="-296333" defTabSz="457200">
              <a:spcBef>
                <a:spcPts val="0"/>
              </a:spcBef>
              <a:defRPr sz="1800"/>
            </a:pPr>
            <a:r>
              <a:rPr sz="2400"/>
              <a:t>	Apply the concept of sequence to a series of images </a:t>
            </a:r>
          </a:p>
          <a:p>
            <a:pPr marL="296333" marR="457200" lvl="0" indent="-296333" defTabSz="457200">
              <a:spcBef>
                <a:spcPts val="0"/>
              </a:spcBef>
              <a:defRPr sz="1800"/>
            </a:pPr>
            <a:r>
              <a:rPr sz="2400"/>
              <a:t>	Print and bind book using spiral binding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4651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155" y="2197070"/>
            <a:ext cx="5264890" cy="3948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G_4652.jpe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756" y="2197070"/>
            <a:ext cx="5264889" cy="3948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creen Shot 2015-03-25 at 10.16.2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1749" y="806450"/>
            <a:ext cx="8407401" cy="814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952500" y="4572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4100"/>
            </a:lvl1pPr>
          </a:lstStyle>
          <a:p>
            <a:pPr lvl="0">
              <a:defRPr sz="1800"/>
            </a:pPr>
            <a:r>
              <a:rPr sz="4100"/>
              <a:t>Watch it, Read it, Listen to it</a:t>
            </a:r>
          </a:p>
        </p:txBody>
      </p:sp>
      <p:sp>
        <p:nvSpPr>
          <p:cNvPr id="102" name="Shape 102"/>
          <p:cNvSpPr/>
          <p:nvPr/>
        </p:nvSpPr>
        <p:spPr>
          <a:xfrm>
            <a:off x="3210817" y="2603500"/>
            <a:ext cx="8841483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444500" lvl="0" indent="-444500" algn="l">
              <a:spcBef>
                <a:spcPts val="4200"/>
              </a:spcBef>
              <a:buSzPct val="75000"/>
              <a:buChar char="•"/>
              <a:defRPr sz="1800"/>
            </a:pPr>
            <a:r>
              <a:rPr sz="2400"/>
              <a:t>Memento, film</a:t>
            </a:r>
          </a:p>
          <a:p>
            <a:pPr marL="444500" lvl="0" indent="-444500" algn="l">
              <a:spcBef>
                <a:spcPts val="4200"/>
              </a:spcBef>
              <a:buSzPct val="75000"/>
              <a:buChar char="•"/>
              <a:defRPr sz="1800"/>
            </a:pPr>
            <a:r>
              <a:rPr sz="2400"/>
              <a:t>Beyond Time, Radio Lab</a:t>
            </a:r>
          </a:p>
          <a:p>
            <a:pPr marL="444500" lvl="0" indent="-444500" algn="l">
              <a:spcBef>
                <a:spcPts val="4200"/>
              </a:spcBef>
              <a:buSzPct val="75000"/>
              <a:buChar char="•"/>
              <a:defRPr sz="1800"/>
            </a:pPr>
            <a:r>
              <a:rPr sz="2400"/>
              <a:t>Straight Outta Chevy Chase, Radio Lab</a:t>
            </a:r>
          </a:p>
          <a:p>
            <a:pPr marL="444500" lvl="0" indent="-444500" algn="l">
              <a:spcBef>
                <a:spcPts val="4200"/>
              </a:spcBef>
              <a:buSzPct val="75000"/>
              <a:buChar char="•"/>
              <a:defRPr sz="1800"/>
            </a:pPr>
            <a:r>
              <a:rPr sz="2400"/>
              <a:t>David Blane: How I held my breath for 17 minutes, TedTalk</a:t>
            </a:r>
          </a:p>
          <a:p>
            <a:pPr marL="444500" lvl="0" indent="-444500" algn="l">
              <a:spcBef>
                <a:spcPts val="4200"/>
              </a:spcBef>
              <a:buSzPct val="75000"/>
              <a:buChar char="•"/>
              <a:defRPr sz="1800"/>
            </a:pPr>
            <a:r>
              <a:rPr sz="2400"/>
              <a:t>The Way Things Go, video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creen Shot 2015-03-22 at 9.32.04 AM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8300" y="762000"/>
            <a:ext cx="5334001" cy="82296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algn="l" defTabSz="566674">
              <a:defRPr sz="1800"/>
            </a:pPr>
            <a:r>
              <a:rPr sz="2910"/>
              <a:t>VISU1311, Visual Studies I</a:t>
            </a:r>
          </a:p>
          <a:p>
            <a:pPr marL="359304" lvl="0" indent="-359304" algn="l" defTabSz="566674">
              <a:buSzPct val="75000"/>
              <a:defRPr sz="1800"/>
            </a:pPr>
            <a:endParaRPr sz="2910"/>
          </a:p>
          <a:p>
            <a:pPr marL="239536" lvl="0" indent="-239536" algn="l" defTabSz="566674">
              <a:buSzPct val="75000"/>
              <a:defRPr sz="1800"/>
            </a:pPr>
            <a:r>
              <a:rPr sz="1940"/>
              <a:t>New course for newly formed Visual Studies Department (Art, Graphic Design, Photocommunications)</a:t>
            </a:r>
          </a:p>
          <a:p>
            <a:pPr marL="239536" lvl="0" indent="-239536" algn="l" defTabSz="566674">
              <a:buSzPct val="75000"/>
              <a:defRPr sz="1800"/>
            </a:pPr>
            <a:endParaRPr sz="1940"/>
          </a:p>
          <a:p>
            <a:pPr marL="239536" lvl="0" indent="-239536" algn="l" defTabSz="566674">
              <a:buSzPct val="75000"/>
              <a:defRPr sz="1800"/>
            </a:pPr>
            <a:r>
              <a:rPr sz="1940"/>
              <a:t>Team taught course: art and photo</a:t>
            </a:r>
          </a:p>
          <a:p>
            <a:pPr marL="239536" lvl="0" indent="-239536" algn="l" defTabSz="566674">
              <a:buSzPct val="75000"/>
              <a:defRPr sz="1800"/>
            </a:pPr>
            <a:endParaRPr sz="1940"/>
          </a:p>
          <a:p>
            <a:pPr marL="239536" lvl="0" indent="-239536" algn="l" defTabSz="566674">
              <a:buSzPct val="75000"/>
              <a:defRPr sz="1800"/>
            </a:pPr>
            <a:r>
              <a:rPr sz="1940"/>
              <a:t>Serves digital component approached from a conceptual framework.</a:t>
            </a:r>
          </a:p>
          <a:p>
            <a:pPr lvl="0" algn="l" defTabSz="566674">
              <a:defRPr sz="1800"/>
            </a:pPr>
            <a:endParaRPr sz="1940"/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algn="l">
              <a:defRPr sz="1800"/>
            </a:pPr>
            <a:r>
              <a:rPr sz="1900"/>
              <a:t>Students were limited to a 2.7 mile geographic location which also happens to be the most touristy place with destinations like The Continental Club, and the I love you sign. This strip could be traversed by:</a:t>
            </a:r>
            <a:br>
              <a:rPr sz="1900"/>
            </a:br>
            <a:endParaRPr sz="1900"/>
          </a:p>
          <a:p>
            <a:pPr marL="1568097" lvl="3" indent="-234597" algn="l">
              <a:lnSpc>
                <a:spcPct val="150000"/>
              </a:lnSpc>
              <a:buSzPct val="75000"/>
              <a:buChar char="•"/>
              <a:defRPr sz="1800"/>
            </a:pPr>
            <a:r>
              <a:rPr sz="1900"/>
              <a:t>walking</a:t>
            </a:r>
          </a:p>
          <a:p>
            <a:pPr marL="1568097" lvl="3" indent="-234597" algn="l">
              <a:lnSpc>
                <a:spcPct val="150000"/>
              </a:lnSpc>
              <a:buSzPct val="75000"/>
              <a:buChar char="•"/>
              <a:defRPr sz="1800"/>
            </a:pPr>
            <a:r>
              <a:rPr sz="1900"/>
              <a:t>biking</a:t>
            </a:r>
          </a:p>
          <a:p>
            <a:pPr marL="1568097" lvl="3" indent="-234597" algn="l">
              <a:lnSpc>
                <a:spcPct val="150000"/>
              </a:lnSpc>
              <a:buSzPct val="75000"/>
              <a:buChar char="•"/>
              <a:defRPr sz="1800"/>
            </a:pPr>
            <a:r>
              <a:rPr sz="1900"/>
              <a:t>driving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G_474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8300" y="2603500"/>
            <a:ext cx="5334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4500"/>
            </a:lvl1pPr>
          </a:lstStyle>
          <a:p>
            <a:pPr lvl="0">
              <a:defRPr sz="1800"/>
            </a:pPr>
            <a:r>
              <a:rPr sz="4500"/>
              <a:t>The evolution of Visual Studies I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29184" lvl="0" indent="-329184" defTabSz="560831">
              <a:spcBef>
                <a:spcPts val="3000"/>
              </a:spcBef>
              <a:defRPr sz="1800"/>
            </a:pPr>
            <a:r>
              <a:rPr sz="2688"/>
              <a:t>more daily checks of software usage.</a:t>
            </a:r>
          </a:p>
          <a:p>
            <a:pPr marL="329184" lvl="0" indent="-329184" defTabSz="560831">
              <a:spcBef>
                <a:spcPts val="3000"/>
              </a:spcBef>
              <a:defRPr sz="1800"/>
            </a:pPr>
            <a:r>
              <a:rPr sz="2688"/>
              <a:t>reinforce soft or working critiques</a:t>
            </a:r>
          </a:p>
          <a:p>
            <a:pPr marL="329184" lvl="0" indent="-329184" defTabSz="560831">
              <a:spcBef>
                <a:spcPts val="3000"/>
              </a:spcBef>
              <a:defRPr sz="1800"/>
            </a:pPr>
            <a:r>
              <a:rPr sz="2688"/>
              <a:t>rework Harmony project</a:t>
            </a:r>
          </a:p>
          <a:p>
            <a:pPr marL="329184" lvl="0" indent="-329184" defTabSz="560831">
              <a:spcBef>
                <a:spcPts val="3000"/>
              </a:spcBef>
              <a:defRPr sz="1800"/>
            </a:pPr>
            <a:r>
              <a:rPr sz="2688"/>
              <a:t>facilitate students preparedness for critique in the first semester.</a:t>
            </a:r>
          </a:p>
          <a:p>
            <a:pPr marL="329184" lvl="0" indent="-329184" defTabSz="560831">
              <a:spcBef>
                <a:spcPts val="3000"/>
              </a:spcBef>
              <a:defRPr sz="1800"/>
            </a:pPr>
            <a:r>
              <a:rPr sz="2688"/>
              <a:t>4 projects?</a:t>
            </a:r>
          </a:p>
          <a:p>
            <a:pPr marL="329184" lvl="0" indent="-329184" defTabSz="560831">
              <a:spcBef>
                <a:spcPts val="3000"/>
              </a:spcBef>
              <a:defRPr sz="1800"/>
            </a:pPr>
            <a:r>
              <a:rPr sz="2688"/>
              <a:t>additional community building project: like a projection night.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VISU 1311, Visual Studies I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44500" lvl="0" indent="-444500">
              <a:defRPr sz="1800"/>
            </a:pPr>
            <a:r>
              <a:rPr sz="2800"/>
              <a:t>Comprised of 3 projects with a final project.</a:t>
            </a:r>
          </a:p>
          <a:p>
            <a:pPr marL="444500" lvl="0" indent="-444500">
              <a:defRPr sz="1800"/>
            </a:pPr>
            <a:r>
              <a:rPr sz="2800"/>
              <a:t>Three major themes: Gestalt, Harmony and Sequence.</a:t>
            </a:r>
          </a:p>
          <a:p>
            <a:pPr marL="444500" lvl="0" indent="-444500">
              <a:defRPr sz="1800"/>
            </a:pPr>
            <a:r>
              <a:rPr sz="2800"/>
              <a:t>Watch it/Read it/Listen to it</a:t>
            </a:r>
          </a:p>
          <a:p>
            <a:pPr marL="444500" lvl="0" indent="-444500">
              <a:defRPr sz="1800"/>
            </a:pPr>
            <a:r>
              <a:rPr sz="2800"/>
              <a:t>Technical lectures: LightRoom, Photoshop, Scanning, InDesign</a:t>
            </a:r>
          </a:p>
          <a:p>
            <a:pPr marL="444500" lvl="0" indent="-444500">
              <a:defRPr sz="1800"/>
            </a:pPr>
            <a:r>
              <a:rPr sz="2800"/>
              <a:t>Personal Blog reflections/ Class Blog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Johnson_2014-11-15_LRScreenshot-227yiy5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5222" y="863600"/>
            <a:ext cx="10723228" cy="648964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1140692" y="8185149"/>
            <a:ext cx="1072341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/>
            </a:lvl1pPr>
          </a:lstStyle>
          <a:p>
            <a:pPr lvl="0">
              <a:defRPr sz="1800"/>
            </a:pPr>
            <a:r>
              <a:rPr sz="2400"/>
              <a:t>Students would show evidence of work through  screen captures in Lightroom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creen Shot 2015-03-25 at 10.33.58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3591" y="965200"/>
            <a:ext cx="11531601" cy="782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/>
            </a:pPr>
            <a:r>
              <a:rPr sz="8000"/>
              <a:t>Gestalt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663700" y="23939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marL="0" lvl="0" indent="0">
              <a:buSzTx/>
              <a:buNone/>
              <a:defRPr sz="1800"/>
            </a:pPr>
            <a:r>
              <a:rPr sz="3600"/>
              <a:t>How do you take an image?</a:t>
            </a:r>
            <a:br>
              <a:rPr sz="3600"/>
            </a:br>
            <a:endParaRPr sz="3600">
              <a:latin typeface="Helvetica"/>
              <a:ea typeface="Helvetica"/>
              <a:cs typeface="Helvetica"/>
              <a:sym typeface="Helvetica"/>
            </a:endParaRPr>
          </a:p>
          <a:p>
            <a:pPr marL="0" marR="457200" lvl="0" indent="0" defTabSz="457200">
              <a:spcBef>
                <a:spcPts val="0"/>
              </a:spcBef>
              <a:buSzTx/>
              <a:buNone/>
              <a:defRPr sz="1800"/>
            </a:pPr>
            <a:r>
              <a:rPr sz="2400"/>
              <a:t>Objectives:</a:t>
            </a:r>
          </a:p>
          <a:p>
            <a:pPr marL="296333" marR="457200" lvl="0" indent="-296333" defTabSz="457200">
              <a:spcBef>
                <a:spcPts val="0"/>
              </a:spcBef>
              <a:defRPr sz="1800"/>
            </a:pPr>
            <a:r>
              <a:rPr sz="2400"/>
              <a:t>To apply gestalt principles to image(s) </a:t>
            </a:r>
          </a:p>
          <a:p>
            <a:pPr marL="296333" marR="457200" lvl="0" indent="-296333" defTabSz="457200">
              <a:spcBef>
                <a:spcPts val="0"/>
              </a:spcBef>
              <a:defRPr sz="1800"/>
            </a:pPr>
            <a:r>
              <a:rPr sz="2400"/>
              <a:t>To post reflection(s) and images to Wordpress blog</a:t>
            </a:r>
          </a:p>
          <a:p>
            <a:pPr marL="296333" marR="457200" lvl="0" indent="-296333" defTabSz="457200">
              <a:spcBef>
                <a:spcPts val="0"/>
              </a:spcBef>
              <a:defRPr sz="1800"/>
            </a:pPr>
            <a:r>
              <a:rPr sz="2400"/>
              <a:t>To post final collection of images to Wordpress blog</a:t>
            </a:r>
          </a:p>
          <a:p>
            <a:pPr marL="296333" marR="457200" lvl="0" indent="-296333" defTabSz="457200">
              <a:spcBef>
                <a:spcPts val="0"/>
              </a:spcBef>
              <a:defRPr sz="1800"/>
            </a:pPr>
            <a:r>
              <a:rPr sz="2400"/>
              <a:t>To digitally process images using Lightroom (Bridge)</a:t>
            </a:r>
            <a:endParaRPr sz="2400">
              <a:latin typeface="Helvetica"/>
              <a:ea typeface="Helvetica"/>
              <a:cs typeface="Helvetica"/>
              <a:sym typeface="Helvetica"/>
            </a:endParaRPr>
          </a:p>
          <a:p>
            <a:pPr marL="0" marR="457200" lvl="0" indent="0" defTabSz="457200">
              <a:spcBef>
                <a:spcPts val="0"/>
              </a:spcBef>
              <a:buSzTx/>
              <a:buNone/>
              <a:defRPr sz="1800"/>
            </a:pPr>
            <a:endParaRPr sz="2400">
              <a:latin typeface="Helvetica"/>
              <a:ea typeface="Helvetica"/>
              <a:cs typeface="Helvetica"/>
              <a:sym typeface="Helvetica"/>
            </a:endParaRPr>
          </a:p>
          <a:p>
            <a:pPr marL="296333" marR="457200" lvl="0" indent="-296333" defTabSz="457200">
              <a:spcBef>
                <a:spcPts val="0"/>
              </a:spcBef>
              <a:defRPr sz="1800"/>
            </a:pPr>
            <a:r>
              <a:rPr sz="2400"/>
              <a:t>Because all course sections are visiting the same location, be mindful of your point of view as you apply it and answer the question. Be prepared to be flexible.</a:t>
            </a:r>
            <a:endParaRPr sz="2400"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creen Shot 2015-03-24 at 3.06.5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0912" y="322820"/>
            <a:ext cx="7218016" cy="9531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1270000" y="7048500"/>
            <a:ext cx="10464800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8" algn="l">
              <a:defRPr sz="1800"/>
            </a:pPr>
            <a:r>
              <a:rPr sz="2500"/>
              <a:t>                                 –Sabrina Rohwer, student</a:t>
            </a:r>
          </a:p>
        </p:txBody>
      </p:sp>
      <p:sp>
        <p:nvSpPr>
          <p:cNvPr id="57" name="Shape 57"/>
          <p:cNvSpPr/>
          <p:nvPr/>
        </p:nvSpPr>
        <p:spPr>
          <a:xfrm>
            <a:off x="1270000" y="3581399"/>
            <a:ext cx="1046480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500"/>
            </a:lvl1pPr>
          </a:lstStyle>
          <a:p>
            <a:pPr lvl="0">
              <a:defRPr sz="1800"/>
            </a:pPr>
            <a:r>
              <a:rPr sz="2500"/>
              <a:t>“Rather than noticing the buildings themselves, I become captivated by the play of light, shadow, and the sense of depth which the reflections embodied, along with the repetition of shapes created by the windows themselves. As I began to take photographs, I also became aware of the barriers created by different reflections overlapping at once and the way their corresponding lines and shapes blend together.”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r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54" y="-2286376"/>
            <a:ext cx="3078101" cy="2053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sr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004" y="-2286376"/>
            <a:ext cx="3078100" cy="2053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sr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454" y="-2286370"/>
            <a:ext cx="3078083" cy="2053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sr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12" y="970675"/>
            <a:ext cx="3142483" cy="2096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sr5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937" y="953933"/>
            <a:ext cx="3078100" cy="2053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sr6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825" y="1011838"/>
            <a:ext cx="3078101" cy="2053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sr7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03" y="3621189"/>
            <a:ext cx="3142484" cy="2096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sr8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762" y="3584643"/>
            <a:ext cx="3142483" cy="2096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sr9.jpg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526" y="3626032"/>
            <a:ext cx="3127962" cy="2086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sr10.jpg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478" y="6157938"/>
            <a:ext cx="3368065" cy="2246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sr11.jpg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451" y="6278326"/>
            <a:ext cx="3142483" cy="2096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sr12.jpg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000" y="6203840"/>
            <a:ext cx="3230426" cy="2154669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6038570" y="4552950"/>
            <a:ext cx="927660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sp>
        <p:nvSpPr>
          <p:cNvPr id="72" name="Shape 72"/>
          <p:cNvSpPr/>
          <p:nvPr/>
        </p:nvSpPr>
        <p:spPr>
          <a:xfrm>
            <a:off x="6165570" y="4679950"/>
            <a:ext cx="927660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sp>
        <p:nvSpPr>
          <p:cNvPr id="73" name="Shape 73"/>
          <p:cNvSpPr/>
          <p:nvPr/>
        </p:nvSpPr>
        <p:spPr>
          <a:xfrm>
            <a:off x="6292570" y="4806950"/>
            <a:ext cx="927660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sp>
        <p:nvSpPr>
          <p:cNvPr id="74" name="Shape 74"/>
          <p:cNvSpPr/>
          <p:nvPr/>
        </p:nvSpPr>
        <p:spPr>
          <a:xfrm>
            <a:off x="6419570" y="4933950"/>
            <a:ext cx="927660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Macintosh PowerPoint</Application>
  <PresentationFormat>Custom</PresentationFormat>
  <Paragraphs>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White</vt:lpstr>
      <vt:lpstr>Keeping Austin Weird</vt:lpstr>
      <vt:lpstr>VISU1311, Visual Studies I  New course for newly formed Visual Studies Department (Art, Graphic Design, Photocommunications)  Team taught course: art and photo  Serves digital component approached from a conceptual framework. </vt:lpstr>
      <vt:lpstr>VISU 1311, Visual Studies I</vt:lpstr>
      <vt:lpstr>PowerPoint Presentation</vt:lpstr>
      <vt:lpstr>PowerPoint Presentation</vt:lpstr>
      <vt:lpstr>Gestalt</vt:lpstr>
      <vt:lpstr>PowerPoint Presentation</vt:lpstr>
      <vt:lpstr>PowerPoint Presentation</vt:lpstr>
      <vt:lpstr>PowerPoint Presentation</vt:lpstr>
      <vt:lpstr>Watch it, Read it, Listen to it</vt:lpstr>
      <vt:lpstr>PowerPoint Presentation</vt:lpstr>
      <vt:lpstr>Harmony</vt:lpstr>
      <vt:lpstr>PowerPoint Presentation</vt:lpstr>
      <vt:lpstr>PowerPoint Presentation</vt:lpstr>
      <vt:lpstr>PowerPoint Presentation</vt:lpstr>
      <vt:lpstr>Sequence</vt:lpstr>
      <vt:lpstr>PowerPoint Presentation</vt:lpstr>
      <vt:lpstr>PowerPoint Presentation</vt:lpstr>
      <vt:lpstr>PowerPoint Presentation</vt:lpstr>
      <vt:lpstr>The evolution of Visual Studies 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Austin Weird</dc:title>
  <cp:lastModifiedBy>IT SEU</cp:lastModifiedBy>
  <cp:revision>2</cp:revision>
  <dcterms:modified xsi:type="dcterms:W3CDTF">2015-06-05T16:47:54Z</dcterms:modified>
</cp:coreProperties>
</file>